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80" r:id="rId2"/>
    <p:sldId id="258" r:id="rId3"/>
    <p:sldId id="260" r:id="rId4"/>
    <p:sldId id="281" r:id="rId5"/>
    <p:sldId id="282" r:id="rId6"/>
    <p:sldId id="283" r:id="rId7"/>
    <p:sldId id="284" r:id="rId8"/>
    <p:sldId id="291" r:id="rId9"/>
    <p:sldId id="293" r:id="rId10"/>
    <p:sldId id="295" r:id="rId11"/>
    <p:sldId id="296" r:id="rId12"/>
    <p:sldId id="297" r:id="rId13"/>
    <p:sldId id="299" r:id="rId14"/>
    <p:sldId id="301" r:id="rId15"/>
    <p:sldId id="305" r:id="rId16"/>
    <p:sldId id="302" r:id="rId17"/>
    <p:sldId id="303" r:id="rId18"/>
    <p:sldId id="304" r:id="rId19"/>
    <p:sldId id="306" r:id="rId20"/>
    <p:sldId id="30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79E3"/>
    <a:srgbClr val="EE18DF"/>
    <a:srgbClr val="08648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andase\New%20GIS%20Data\New_GIS_Data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v>Differential Water Height</c:v>
          </c:tx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75F8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3"/>
              <c:layout>
                <c:manualLayout>
                  <c:x val="3.8617961669885667E-2"/>
                  <c:y val="0.14942123919263442"/>
                </c:manualLayout>
              </c:layout>
              <c:showCatName val="1"/>
              <c:showPercent val="1"/>
            </c:dLbl>
            <c:showCatName val="1"/>
            <c:showPercent val="1"/>
          </c:dLbls>
          <c:cat>
            <c:strRef>
              <c:f>Sheet1!$E$141:$E$144</c:f>
              <c:strCache>
                <c:ptCount val="4"/>
                <c:pt idx="0">
                  <c:v>0-5 ft</c:v>
                </c:pt>
                <c:pt idx="1">
                  <c:v>5-15 ft</c:v>
                </c:pt>
                <c:pt idx="2">
                  <c:v>15-30 ft</c:v>
                </c:pt>
                <c:pt idx="3">
                  <c:v>30-65 ft</c:v>
                </c:pt>
              </c:strCache>
            </c:strRef>
          </c:cat>
          <c:val>
            <c:numRef>
              <c:f>Sheet1!$F$141:$F$144</c:f>
              <c:numCache>
                <c:formatCode>General</c:formatCode>
                <c:ptCount val="4"/>
                <c:pt idx="0">
                  <c:v>24</c:v>
                </c:pt>
                <c:pt idx="1">
                  <c:v>68</c:v>
                </c:pt>
                <c:pt idx="2">
                  <c:v>38</c:v>
                </c:pt>
                <c:pt idx="3">
                  <c:v>6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59BE24-1681-4162-AA81-59FDD3C989D8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DC23B-6FA0-4DA9-B7EF-85F41DCC30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8CD16-2E54-463E-8C0F-2F71E16846C9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56CD2-68F9-491A-B8B9-11856F6AF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56CD2-68F9-491A-B8B9-11856F6AFA0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56CD2-68F9-491A-B8B9-11856F6AFA0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56CD2-68F9-491A-B8B9-11856F6AFA0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613E2-3F8D-4997-B54A-FE3C1B84659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613E2-3F8D-4997-B54A-FE3C1B84659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F9ED7-75BE-40FC-8FAD-B845D6616C4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B046D28-7C13-44FB-A5D7-8EBCEF883C4E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3BCB5-443A-4B3A-87F2-0C7D3A6241F9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91C63-109D-49D4-85E8-13C4FBA74087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E4CA1C9-A16F-4A0A-ADCC-85FE457A9880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A573C8F-20B9-446E-AD13-64BB44516683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6FB76-4DC5-4EFB-BD25-87F71288625C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3596-B839-4E85-AAA7-9363F48BF4A7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A065009-F5A3-46A3-AC97-31084A604B35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FEE0-DDAE-474A-9D9A-E714C0FF308F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D98EC2B-9F17-4A68-AED2-6DF5DF50FAFD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E6AEDE8-D917-41AB-BACC-EB66DD725D26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6996729-1D83-4A7A-A4AE-78F1F5D7C374}" type="datetime1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8674E1A-E073-4550-96BB-FB406CE34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gi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219200"/>
            <a:ext cx="6172200" cy="18943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Predicting and Evaluating Bridge and Roadway Infrastructure Damage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352800"/>
            <a:ext cx="6172200" cy="24384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Jamie E. Padgett</a:t>
            </a:r>
          </a:p>
          <a:p>
            <a:pPr algn="ctr"/>
            <a:r>
              <a:rPr lang="en-US" dirty="0" smtClean="0"/>
              <a:t>Assistant Professor</a:t>
            </a:r>
          </a:p>
          <a:p>
            <a:pPr algn="ctr"/>
            <a:endParaRPr lang="en-US" sz="1000" dirty="0" smtClean="0"/>
          </a:p>
          <a:p>
            <a:pPr algn="ctr"/>
            <a:r>
              <a:rPr lang="en-US" dirty="0" err="1" smtClean="0"/>
              <a:t>Navid</a:t>
            </a:r>
            <a:r>
              <a:rPr lang="en-US" dirty="0" smtClean="0"/>
              <a:t> </a:t>
            </a:r>
            <a:r>
              <a:rPr lang="en-US" dirty="0" err="1" smtClean="0"/>
              <a:t>Ataei</a:t>
            </a:r>
            <a:r>
              <a:rPr lang="en-US" dirty="0" smtClean="0"/>
              <a:t>, </a:t>
            </a:r>
            <a:r>
              <a:rPr lang="en-US" dirty="0" err="1" smtClean="0"/>
              <a:t>Candase</a:t>
            </a:r>
            <a:r>
              <a:rPr lang="en-US" dirty="0" smtClean="0"/>
              <a:t> Arnold</a:t>
            </a:r>
          </a:p>
          <a:p>
            <a:pPr algn="ctr"/>
            <a:r>
              <a:rPr lang="en-US" dirty="0" smtClean="0"/>
              <a:t>Graduate Research Assistants</a:t>
            </a:r>
          </a:p>
          <a:p>
            <a:pPr algn="ctr"/>
            <a:endParaRPr lang="en-US" sz="1000" dirty="0" smtClean="0"/>
          </a:p>
          <a:p>
            <a:pPr algn="ctr"/>
            <a:r>
              <a:rPr lang="en-US" sz="1600" dirty="0" smtClean="0"/>
              <a:t>Department of Civil and Environmental Engineering</a:t>
            </a:r>
          </a:p>
          <a:p>
            <a:pPr algn="ctr"/>
            <a:endParaRPr lang="en-US" dirty="0"/>
          </a:p>
        </p:txBody>
      </p:sp>
      <p:pic>
        <p:nvPicPr>
          <p:cNvPr id="4" name="Picture 2" descr="http://www.staff.rice.edu/images/styleguide/RiceLogo_TMRGB72DP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48400" y="5791200"/>
            <a:ext cx="2772625" cy="1066800"/>
          </a:xfrm>
          <a:prstGeom prst="rect">
            <a:avLst/>
          </a:prstGeom>
          <a:noFill/>
        </p:spPr>
      </p:pic>
      <p:pic>
        <p:nvPicPr>
          <p:cNvPr id="9" name="Picture 2" descr="C:\Documents and Settings\David\My Documents\Downloads\SPEED_logo_only.e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5410200"/>
            <a:ext cx="1447800" cy="14478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905000" y="5983069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SSPEED Conference</a:t>
            </a:r>
          </a:p>
          <a:p>
            <a:r>
              <a:rPr lang="en-US" dirty="0" smtClean="0">
                <a:latin typeface="+mn-lt"/>
              </a:rPr>
              <a:t>April 10-11, 2012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David\My Documents\Research\Paper\Maps\Ike Photos\ClearLake\2-17-12- Ike145 Uplift- Ft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85800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Structural Vulnerability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</p:nvPr>
        </p:nvGraphicFramePr>
        <p:xfrm>
          <a:off x="533400" y="5562600"/>
          <a:ext cx="3299460" cy="117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720"/>
                <a:gridCol w="703580"/>
                <a:gridCol w="830580"/>
                <a:gridCol w="957580"/>
              </a:tblGrid>
              <a:tr h="40640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Failure</a:t>
                      </a:r>
                      <a:r>
                        <a:rPr lang="en-US" baseline="0" dirty="0" smtClean="0"/>
                        <a:t> Probability (%)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0-5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5-25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25-75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75-100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David\My Documents\Research\Paper\Maps\Ike Photos\ClearLake\SeaRise\2-27-12- Ike145w SLR- Uplift- Ft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85800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Structural Vulnerability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Content Placeholder 5"/>
          <p:cNvGraphicFramePr>
            <a:graphicFrameLocks noGrp="1"/>
          </p:cNvGraphicFramePr>
          <p:nvPr>
            <p:ph sz="quarter" idx="4294967295"/>
          </p:nvPr>
        </p:nvGraphicFramePr>
        <p:xfrm>
          <a:off x="152400" y="5679440"/>
          <a:ext cx="3299460" cy="117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720"/>
                <a:gridCol w="703580"/>
                <a:gridCol w="830580"/>
                <a:gridCol w="957580"/>
              </a:tblGrid>
              <a:tr h="40640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Failure</a:t>
                      </a:r>
                      <a:r>
                        <a:rPr lang="en-US" baseline="0" dirty="0" smtClean="0"/>
                        <a:t> Probability (%)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0-5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5-25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25-75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75-100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685800"/>
            <a:ext cx="9144000" cy="1143000"/>
          </a:xfrm>
          <a:prstGeom prst="rect">
            <a:avLst/>
          </a:prstGeom>
        </p:spPr>
        <p:txBody>
          <a:bodyPr/>
          <a:lstStyle/>
          <a:p>
            <a:pPr lvl="0"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prstClr val="black"/>
                </a:solidFill>
              </a:rPr>
              <a:t>with Approximate Sea Level Rise in 2050</a:t>
            </a:r>
            <a:r>
              <a:rPr lang="en-US" sz="3600" baseline="30000" dirty="0" smtClean="0">
                <a:solidFill>
                  <a:prstClr val="black"/>
                </a:solidFill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5800" y="5715000"/>
            <a:ext cx="4648200" cy="7386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aseline="30000" dirty="0" smtClean="0"/>
              <a:t>1</a:t>
            </a:r>
            <a:r>
              <a:rPr lang="en-US" sz="1400" dirty="0" smtClean="0"/>
              <a:t> Center for Climate System Research – Columbia University - Personal communication with Dr. Horton</a:t>
            </a:r>
          </a:p>
          <a:p>
            <a:r>
              <a:rPr lang="en-US" sz="1400" dirty="0" smtClean="0"/>
              <a:t>Predicted sea level rise for the area: 1.4~2.2 ft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8600" y="1447800"/>
            <a:ext cx="8915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6600" dirty="0" smtClean="0">
                <a:solidFill>
                  <a:schemeClr val="bg1"/>
                </a:solidFill>
              </a:rPr>
              <a:t>2. 145 Ike Pt 8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000" noProof="0" dirty="0" smtClean="0">
                <a:latin typeface="+mj-lt"/>
                <a:ea typeface="+mj-ea"/>
                <a:cs typeface="+mj-cs"/>
              </a:rPr>
              <a:t>Scenario Events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David\My Documents\Research\Paper\Maps\Ike Photos\ClearLake\2-17-12-Super Ike145- Inundation- Ft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30291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85800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Inundation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sz="quarter" idx="4294967295"/>
          </p:nvPr>
        </p:nvGraphicFramePr>
        <p:xfrm>
          <a:off x="1828800" y="6045200"/>
          <a:ext cx="3462973" cy="81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4155"/>
                <a:gridCol w="1968818"/>
              </a:tblGrid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Inundated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Not inundated</a:t>
                      </a:r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vid\Research\Paper\Ike Photos\ClearLake\2-16-12-SuperIke145- Uplift- f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3463"/>
            <a:ext cx="9220200" cy="6854537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85800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Structural Vulnerability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Content Placeholder 5"/>
          <p:cNvGraphicFramePr>
            <a:graphicFrameLocks noGrp="1"/>
          </p:cNvGraphicFramePr>
          <p:nvPr>
            <p:ph sz="quarter" idx="4294967295"/>
          </p:nvPr>
        </p:nvGraphicFramePr>
        <p:xfrm>
          <a:off x="152400" y="5679440"/>
          <a:ext cx="3299460" cy="117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720"/>
                <a:gridCol w="703580"/>
                <a:gridCol w="830580"/>
                <a:gridCol w="957580"/>
              </a:tblGrid>
              <a:tr h="40640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Failure</a:t>
                      </a:r>
                      <a:r>
                        <a:rPr lang="en-US" baseline="0" dirty="0" smtClean="0"/>
                        <a:t> Probability (%)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0-5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5-25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25-75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75-100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David\My Documents\Research\Paper\Maps\Ike Photos\ClearLake\SeaRise\2-27-12- Super Ike 145w SLR- Uplift- Ft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85800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Structural Vulnerability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Content Placeholder 5"/>
          <p:cNvGraphicFramePr>
            <a:graphicFrameLocks noGrp="1"/>
          </p:cNvGraphicFramePr>
          <p:nvPr>
            <p:ph sz="quarter" idx="4294967295"/>
          </p:nvPr>
        </p:nvGraphicFramePr>
        <p:xfrm>
          <a:off x="152400" y="5679440"/>
          <a:ext cx="3299460" cy="117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720"/>
                <a:gridCol w="703580"/>
                <a:gridCol w="830580"/>
                <a:gridCol w="957580"/>
              </a:tblGrid>
              <a:tr h="40640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Failure</a:t>
                      </a:r>
                      <a:r>
                        <a:rPr lang="en-US" baseline="0" dirty="0" smtClean="0"/>
                        <a:t> Probability (%)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0-5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5-25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25-75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75-100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685800"/>
            <a:ext cx="9144000" cy="1143000"/>
          </a:xfrm>
          <a:prstGeom prst="rect">
            <a:avLst/>
          </a:prstGeom>
        </p:spPr>
        <p:txBody>
          <a:bodyPr/>
          <a:lstStyle/>
          <a:p>
            <a:pPr lvl="0"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prstClr val="black"/>
                </a:solidFill>
              </a:rPr>
              <a:t>with Approximate Sea Level Rise in 2050</a:t>
            </a:r>
            <a:r>
              <a:rPr lang="en-US" sz="3600" baseline="30000" dirty="0" smtClean="0">
                <a:solidFill>
                  <a:prstClr val="black"/>
                </a:solidFill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5800" y="5715000"/>
            <a:ext cx="4648200" cy="7386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aseline="30000" dirty="0" smtClean="0"/>
              <a:t>1</a:t>
            </a:r>
            <a:r>
              <a:rPr lang="en-US" sz="1400" dirty="0" smtClean="0"/>
              <a:t> Center for Climate System Research – Columbia University - Personal communication with Dr. Horton</a:t>
            </a:r>
          </a:p>
          <a:p>
            <a:r>
              <a:rPr lang="en-US" sz="1400" dirty="0" smtClean="0"/>
              <a:t>Predicted sea level rise for the area: 1.4~2.2 ft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6" descr="Luchtfoto Maeslantkeri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05000" y="2209800"/>
            <a:ext cx="4668868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175"/>
            <a:ext cx="8915400" cy="1139825"/>
          </a:xfrm>
        </p:spPr>
        <p:txBody>
          <a:bodyPr/>
          <a:lstStyle/>
          <a:p>
            <a:r>
              <a:rPr lang="en-US" dirty="0" smtClean="0"/>
              <a:t>Retrofits or New Design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1219200"/>
          </a:xfrm>
        </p:spPr>
        <p:txBody>
          <a:bodyPr/>
          <a:lstStyle/>
          <a:p>
            <a:r>
              <a:rPr lang="en-US" b="1" dirty="0" smtClean="0"/>
              <a:t>Avoidance</a:t>
            </a:r>
            <a:r>
              <a:rPr lang="en-US" dirty="0" smtClean="0"/>
              <a:t> – bridge performance can be improved by reducing the hazard at the bridge sites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514600" y="2590800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+mn-lt"/>
              </a:rPr>
              <a:t>Gates (e.g. regional or localized</a:t>
            </a:r>
          </a:p>
          <a:p>
            <a:pPr algn="ctr"/>
            <a:r>
              <a:rPr lang="en-US" sz="2400" dirty="0" smtClean="0"/>
              <a:t>mitigation of hazard)</a:t>
            </a:r>
            <a:r>
              <a:rPr lang="en-US" sz="2400" dirty="0" smtClean="0">
                <a:latin typeface="+mn-lt"/>
              </a:rPr>
              <a:t> </a:t>
            </a:r>
            <a:endParaRPr lang="en-US" sz="2400" dirty="0">
              <a:latin typeface="+mn-lt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1139825"/>
          </a:xfrm>
        </p:spPr>
        <p:txBody>
          <a:bodyPr/>
          <a:lstStyle/>
          <a:p>
            <a:r>
              <a:rPr lang="en-US" dirty="0" smtClean="0"/>
              <a:t>Retrofits or New Design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1219200"/>
          </a:xfrm>
        </p:spPr>
        <p:txBody>
          <a:bodyPr/>
          <a:lstStyle/>
          <a:p>
            <a:r>
              <a:rPr lang="en-US" b="1" dirty="0" smtClean="0"/>
              <a:t>Improved bridge design or retrofits </a:t>
            </a:r>
            <a:r>
              <a:rPr lang="en-US" dirty="0" smtClean="0"/>
              <a:t>– elevation, force mitigation, accommodation</a:t>
            </a:r>
            <a:endParaRPr lang="en-US" dirty="0"/>
          </a:p>
        </p:txBody>
      </p:sp>
      <p:pic>
        <p:nvPicPr>
          <p:cNvPr id="4" name="Picture 2" descr="pb08007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9600" y="2012196"/>
            <a:ext cx="39929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6"/>
          <p:cNvGrpSpPr/>
          <p:nvPr/>
        </p:nvGrpSpPr>
        <p:grpSpPr>
          <a:xfrm>
            <a:off x="607020" y="4419600"/>
            <a:ext cx="3888780" cy="2286000"/>
            <a:chOff x="5029199" y="4419600"/>
            <a:chExt cx="3888780" cy="2286000"/>
          </a:xfrm>
        </p:grpSpPr>
        <p:pic>
          <p:nvPicPr>
            <p:cNvPr id="11" name="Picture 9" descr="IMGP3587 US90 Biloxi to Ocean Springs Railroad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029199" y="4419600"/>
              <a:ext cx="3888780" cy="22860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5257800" y="6153090"/>
              <a:ext cx="36576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3656013">
                <a:spcBef>
                  <a:spcPct val="50000"/>
                </a:spcBef>
              </a:pPr>
              <a:r>
                <a:rPr 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Transverse Shear Keys</a:t>
              </a:r>
            </a:p>
          </p:txBody>
        </p:sp>
      </p:grpSp>
      <p:grpSp>
        <p:nvGrpSpPr>
          <p:cNvPr id="9" name="Group 15"/>
          <p:cNvGrpSpPr/>
          <p:nvPr/>
        </p:nvGrpSpPr>
        <p:grpSpPr>
          <a:xfrm>
            <a:off x="4724400" y="4421188"/>
            <a:ext cx="3986212" cy="2284412"/>
            <a:chOff x="585788" y="4495800"/>
            <a:chExt cx="3986212" cy="2284412"/>
          </a:xfrm>
        </p:grpSpPr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585788" y="4495800"/>
              <a:ext cx="3986212" cy="22844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8" name="Text Box 11"/>
            <p:cNvSpPr txBox="1">
              <a:spLocks noChangeArrowheads="1"/>
            </p:cNvSpPr>
            <p:nvPr/>
          </p:nvSpPr>
          <p:spPr bwMode="auto">
            <a:xfrm>
              <a:off x="1257300" y="6026150"/>
              <a:ext cx="32004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3656013">
                <a:spcBef>
                  <a:spcPct val="50000"/>
                </a:spcBef>
              </a:pPr>
              <a:r>
                <a:rPr 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Restraining Devices</a:t>
              </a:r>
            </a:p>
          </p:txBody>
        </p:sp>
      </p:grp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1981200" y="2057400"/>
            <a:ext cx="438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3656013"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Elevation</a:t>
            </a:r>
          </a:p>
        </p:txBody>
      </p:sp>
      <p:pic>
        <p:nvPicPr>
          <p:cNvPr id="12" name="Picture 9" descr="IMGP3622"/>
          <p:cNvPicPr>
            <a:picLocks noChangeAspect="1" noChangeArrowheads="1"/>
          </p:cNvPicPr>
          <p:nvPr/>
        </p:nvPicPr>
        <p:blipFill>
          <a:blip r:embed="rId6" cstate="screen">
            <a:lum bright="20000"/>
          </a:blip>
          <a:srcRect/>
          <a:stretch>
            <a:fillRect/>
          </a:stretch>
        </p:blipFill>
        <p:spPr bwMode="auto">
          <a:xfrm>
            <a:off x="5105400" y="1981200"/>
            <a:ext cx="359228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105400" y="2209800"/>
            <a:ext cx="3657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3656013">
              <a:spcBef>
                <a:spcPct val="50000"/>
              </a:spcBef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 Vents in Diaphragms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10" descr="IMGP3610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001506" y="3077706"/>
            <a:ext cx="3657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153906" y="4811196"/>
            <a:ext cx="3657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3656013">
              <a:spcBef>
                <a:spcPct val="50000"/>
              </a:spcBef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Enhanced Connectivity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avid\Research\Paper\Ike Photos\New\Pf-strong conn-1-19-11 Correct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33400" y="5791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145 </a:t>
            </a:r>
            <a:r>
              <a:rPr lang="en-US" sz="5000" dirty="0" smtClean="0">
                <a:latin typeface="+mj-lt"/>
                <a:ea typeface="+mj-ea"/>
                <a:cs typeface="+mj-cs"/>
              </a:rPr>
              <a:t>Ike Pt 8</a:t>
            </a:r>
            <a:r>
              <a:rPr kumimoji="0" lang="en-US" sz="5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Scenario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Hypothetical Illustration </a:t>
            </a:r>
            <a:r>
              <a:rPr kumimoji="0" lang="en-US" sz="46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Retrofitted</a:t>
            </a:r>
            <a:endParaRPr kumimoji="0" lang="en-US" sz="46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6519446"/>
            <a:ext cx="55685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n-lt"/>
              </a:rPr>
              <a:t>Storm surge data courtesy of Dawson and Proft, UT Austin </a:t>
            </a:r>
            <a:endParaRPr lang="en-US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305800" cy="53340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Importance of coastal bridges + Vulnerability in past events </a:t>
            </a:r>
            <a:r>
              <a:rPr lang="en-US" sz="2800" dirty="0" smtClean="0">
                <a:cs typeface="Times New Roman"/>
              </a:rPr>
              <a:t>→ Need for probabilistic models of performance and risk assessment.</a:t>
            </a:r>
            <a:endParaRPr lang="en-US" sz="2800" dirty="0" smtClean="0"/>
          </a:p>
          <a:p>
            <a:r>
              <a:rPr lang="en-US" sz="2800" dirty="0" smtClean="0"/>
              <a:t>Case study scenarios in Houston/Galveston Area reveal the potential vulnerability of existing bridge infrastructure to strong events.  </a:t>
            </a:r>
          </a:p>
          <a:p>
            <a:r>
              <a:rPr lang="en-US" sz="2800" dirty="0" smtClean="0"/>
              <a:t>Accessibility to some regions may be a concern.</a:t>
            </a:r>
          </a:p>
          <a:p>
            <a:r>
              <a:rPr lang="en-US" sz="2800" dirty="0" smtClean="0"/>
              <a:t>If no protective systems or retrofit measures are taken, the vulnerability of transportation infrastructure may increase overtime due to climate change.</a:t>
            </a:r>
          </a:p>
          <a:p>
            <a:r>
              <a:rPr lang="en-US" sz="2800" dirty="0" smtClean="0"/>
              <a:t>Ongoing work:</a:t>
            </a:r>
          </a:p>
          <a:p>
            <a:pPr lvl="1"/>
            <a:r>
              <a:rPr lang="en-US" sz="2500" dirty="0" smtClean="0"/>
              <a:t>Scour at roadways, bridge piers and abutments</a:t>
            </a:r>
          </a:p>
          <a:p>
            <a:pPr lvl="1"/>
            <a:r>
              <a:rPr lang="en-US" sz="2500" dirty="0" smtClean="0"/>
              <a:t>Retrofit options</a:t>
            </a:r>
            <a:endParaRPr lang="en-US" sz="2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for Research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3429000" y="3962400"/>
            <a:ext cx="4648200" cy="2435352"/>
          </a:xfrm>
        </p:spPr>
        <p:txBody>
          <a:bodyPr/>
          <a:lstStyle/>
          <a:p>
            <a:r>
              <a:rPr lang="en-US" dirty="0" smtClean="0"/>
              <a:t>Emergency response</a:t>
            </a:r>
          </a:p>
          <a:p>
            <a:r>
              <a:rPr lang="en-US" dirty="0" smtClean="0"/>
              <a:t>“Lifeline” routes for goods and supplies</a:t>
            </a:r>
          </a:p>
          <a:p>
            <a:r>
              <a:rPr lang="en-US" dirty="0" smtClean="0"/>
              <a:t>Long term recovery of a region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905000"/>
            <a:ext cx="28765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3886200" y="1524000"/>
            <a:ext cx="4191000" cy="2209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Bridges are among the most critical and vulnerable components of the transportation system during an extreme event</a:t>
            </a:r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295400"/>
            <a:ext cx="6172200" cy="2053590"/>
          </a:xfrm>
        </p:spPr>
        <p:txBody>
          <a:bodyPr/>
          <a:lstStyle/>
          <a:p>
            <a:pPr algn="ctr"/>
            <a:r>
              <a:rPr lang="en-US" dirty="0" smtClean="0"/>
              <a:t>Thank You!</a:t>
            </a:r>
            <a:endParaRPr lang="en-US" dirty="0"/>
          </a:p>
        </p:txBody>
      </p:sp>
      <p:pic>
        <p:nvPicPr>
          <p:cNvPr id="5" name="Picture 2" descr="http://www.staff.rice.edu/images/styleguide/RiceLogo_TMRGB72DP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0" y="4114800"/>
            <a:ext cx="2010625" cy="773612"/>
          </a:xfrm>
          <a:prstGeom prst="rect">
            <a:avLst/>
          </a:prstGeom>
          <a:noFill/>
        </p:spPr>
      </p:pic>
      <p:pic>
        <p:nvPicPr>
          <p:cNvPr id="6" name="Picture 2" descr="C:\Documents and Settings\David\My Documents\Downloads\SPEED_logo_only.e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3810000"/>
            <a:ext cx="1447800" cy="1447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4600" y="52578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SSPEED Conference</a:t>
            </a:r>
          </a:p>
          <a:p>
            <a:r>
              <a:rPr lang="en-US" dirty="0" smtClean="0">
                <a:latin typeface="+mn-lt"/>
              </a:rPr>
              <a:t>April 10-11, 2012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48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4" cstate="print"/>
          <a:srcRect r="2778"/>
          <a:stretch>
            <a:fillRect/>
          </a:stretch>
        </p:blipFill>
        <p:spPr bwMode="auto">
          <a:xfrm>
            <a:off x="4648200" y="0"/>
            <a:ext cx="4495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52800"/>
            <a:ext cx="4648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-50322" y="76200"/>
            <a:ext cx="440857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Deck Displacement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67400" y="76200"/>
            <a:ext cx="294343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0160">
                  <a:solidFill>
                    <a:srgbClr val="00B0F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Scour Damage</a:t>
            </a:r>
            <a:endParaRPr lang="en-US" sz="3200" dirty="0">
              <a:ln w="10160">
                <a:solidFill>
                  <a:srgbClr val="00B0F0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4800" y="3505200"/>
            <a:ext cx="32031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0160">
                  <a:solidFill>
                    <a:srgbClr val="00B0F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Impact Damage</a:t>
            </a:r>
            <a:endParaRPr lang="en-US" sz="3200" dirty="0">
              <a:ln w="10160">
                <a:solidFill>
                  <a:srgbClr val="00B0F0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08312" y="2590800"/>
            <a:ext cx="3243197" cy="5847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Failure Modes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screen"/>
          <a:srcRect l="15840" r="12268"/>
          <a:stretch>
            <a:fillRect/>
          </a:stretch>
        </p:blipFill>
        <p:spPr bwMode="auto">
          <a:xfrm>
            <a:off x="4648200" y="3352800"/>
            <a:ext cx="4495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4753831" y="3505200"/>
            <a:ext cx="440857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Deck Displacement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457200"/>
            <a:ext cx="8385048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Risk Assessment Needs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76200" y="1447800"/>
            <a:ext cx="8839200" cy="2819400"/>
          </a:xfrm>
        </p:spPr>
        <p:txBody>
          <a:bodyPr>
            <a:normAutofit/>
          </a:bodyPr>
          <a:lstStyle/>
          <a:p>
            <a:r>
              <a:rPr lang="en-US" sz="3000" dirty="0" smtClean="0"/>
              <a:t>Risk = Hazard × Vulnerability × Consequences</a:t>
            </a:r>
          </a:p>
          <a:p>
            <a:pPr lvl="1"/>
            <a:r>
              <a:rPr lang="en-US" sz="2600" dirty="0" smtClean="0"/>
              <a:t>Lack of vulnerability models for coastal bridges</a:t>
            </a:r>
          </a:p>
        </p:txBody>
      </p:sp>
      <p:pic>
        <p:nvPicPr>
          <p:cNvPr id="8" name="Picture 2" descr="Hurricane Gustav Storm Surg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657600"/>
            <a:ext cx="2651463" cy="1495426"/>
          </a:xfrm>
          <a:prstGeom prst="rect">
            <a:avLst/>
          </a:prstGeom>
          <a:noFill/>
        </p:spPr>
      </p:pic>
      <p:pic>
        <p:nvPicPr>
          <p:cNvPr id="179205" name="Picture 5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45"/>
          <a:stretch>
            <a:fillRect/>
          </a:stretch>
        </p:blipFill>
        <p:spPr bwMode="auto">
          <a:xfrm>
            <a:off x="6477000" y="2838450"/>
            <a:ext cx="2698646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28600" y="3276600"/>
            <a:ext cx="2514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3656013">
              <a:spcBef>
                <a:spcPct val="50000"/>
              </a:spcBef>
            </a:pP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Hazard Models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057400" y="2514600"/>
            <a:ext cx="438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3656013">
              <a:spcBef>
                <a:spcPct val="50000"/>
              </a:spcBef>
            </a:pP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Vulnerability Models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5943600" y="2705100"/>
            <a:ext cx="2971800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3656013">
              <a:spcBef>
                <a:spcPct val="50000"/>
              </a:spcBef>
            </a:pP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Consequence Models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Picture 6" descr="Georges0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15000" y="4572000"/>
            <a:ext cx="16002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ounded Rectangle 18"/>
          <p:cNvSpPr/>
          <p:nvPr/>
        </p:nvSpPr>
        <p:spPr>
          <a:xfrm>
            <a:off x="2743200" y="2895600"/>
            <a:ext cx="3048000" cy="3962400"/>
          </a:xfrm>
          <a:prstGeom prst="roundRect">
            <a:avLst>
              <a:gd name="adj" fmla="val 12221"/>
            </a:avLst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6" cstate="screen"/>
          <a:srcRect r="2595" b="3158"/>
          <a:stretch>
            <a:fillRect/>
          </a:stretch>
        </p:blipFill>
        <p:spPr bwMode="auto">
          <a:xfrm>
            <a:off x="2971800" y="4828082"/>
            <a:ext cx="2590800" cy="1953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3" name="Picture 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819400" y="3124200"/>
            <a:ext cx="2895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8" descr="C:\Documents and Settings\jp7\Local Settings\Temporary Internet Files\Content.IE5\QA3P5B9R\MPj04387060000[1]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019800" y="3124200"/>
            <a:ext cx="1143073" cy="1458355"/>
          </a:xfrm>
          <a:prstGeom prst="rect">
            <a:avLst/>
          </a:prstGeom>
          <a:noFill/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Candase\New GIS Images\Bay_area_AverageDifferentialWaterHeight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Content Placeholder 10"/>
          <p:cNvGraphicFramePr>
            <a:graphicFrameLocks/>
          </p:cNvGraphicFramePr>
          <p:nvPr/>
        </p:nvGraphicFramePr>
        <p:xfrm>
          <a:off x="5410200" y="-5334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533400" y="59436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Elevation</a:t>
            </a:r>
            <a:r>
              <a:rPr kumimoji="0" lang="en-US" sz="44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over Water</a:t>
            </a:r>
            <a:endParaRPr kumimoji="0" lang="en-US" sz="4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David\My Documents\Research\Paper\Maps\Ike Photos\ClearLake\2-17-12- Height Above Water- Ft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David\My Documents\Research\Paper\Maps\Ike Photos\Landfall\Hurricane Ike 145 Landfall Pt8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8600" y="1447800"/>
            <a:ext cx="8915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6600" dirty="0" smtClean="0">
                <a:solidFill>
                  <a:schemeClr val="bg1"/>
                </a:solidFill>
              </a:rPr>
              <a:t>1. 145 Ike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000" noProof="0" dirty="0" smtClean="0">
                <a:latin typeface="+mj-lt"/>
                <a:ea typeface="+mj-ea"/>
                <a:cs typeface="+mj-cs"/>
              </a:rPr>
              <a:t>Scenario Events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David\My Documents\Research\Paper\Maps\Ike Photos\ClearLake\2-17-12- Ike145- Inundation- Ft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85800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Inundation</a:t>
            </a:r>
            <a:endParaRPr kumimoji="0" lang="en-US" sz="5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sz="quarter" idx="4294967295"/>
          </p:nvPr>
        </p:nvGraphicFramePr>
        <p:xfrm>
          <a:off x="1828800" y="6045200"/>
          <a:ext cx="3462973" cy="81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4155"/>
                <a:gridCol w="1968818"/>
              </a:tblGrid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Inundated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Not inundated</a:t>
                      </a:r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674E1A-E073-4550-96BB-FB406CE34B3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CWES15-July21-2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ICWES15-July21-2</Template>
  <TotalTime>359</TotalTime>
  <Words>458</Words>
  <Application>Microsoft Office PowerPoint</Application>
  <PresentationFormat>On-screen Show (4:3)</PresentationFormat>
  <Paragraphs>147</Paragraphs>
  <Slides>20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ICWES15-July21-2</vt:lpstr>
      <vt:lpstr>Predicting and Evaluating Bridge and Roadway Infrastructure Damage</vt:lpstr>
      <vt:lpstr>Motivation for Research</vt:lpstr>
      <vt:lpstr>Slide 3</vt:lpstr>
      <vt:lpstr>Risk Assessment Needs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Retrofits or New Design Strategies</vt:lpstr>
      <vt:lpstr>Retrofits or New Design Strategies</vt:lpstr>
      <vt:lpstr>Slide 18</vt:lpstr>
      <vt:lpstr>Conclusions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Predicting and Evaluating Bridge Infrastructure Damage</dc:title>
  <dc:creator>Navid</dc:creator>
  <cp:lastModifiedBy>Erin Baker</cp:lastModifiedBy>
  <cp:revision>29</cp:revision>
  <dcterms:created xsi:type="dcterms:W3CDTF">2012-04-06T16:16:05Z</dcterms:created>
  <dcterms:modified xsi:type="dcterms:W3CDTF">2012-04-17T19:58:56Z</dcterms:modified>
</cp:coreProperties>
</file>